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63" r:id="rId2"/>
    <p:sldId id="256" r:id="rId3"/>
    <p:sldId id="264" r:id="rId4"/>
    <p:sldId id="257" r:id="rId5"/>
    <p:sldId id="265" r:id="rId6"/>
    <p:sldId id="258" r:id="rId7"/>
    <p:sldId id="259" r:id="rId8"/>
    <p:sldId id="266" r:id="rId9"/>
    <p:sldId id="260" r:id="rId10"/>
    <p:sldId id="267" r:id="rId11"/>
    <p:sldId id="261" r:id="rId12"/>
    <p:sldId id="268" r:id="rId13"/>
    <p:sldId id="262"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731738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77508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1990682-4B5C-439A-8987-E87FE35BA7D0}" type="slidenum">
              <a:rPr lang="en-US" smtClean="0"/>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10662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956D34C-432D-4404-81AA-68854DE24AA0}" type="datetimeFigureOut">
              <a:rPr lang="en-US" smtClean="0"/>
              <a:t>10/20/2014</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23621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956D34C-432D-4404-81AA-68854DE24AA0}" type="datetimeFigureOut">
              <a:rPr lang="en-US" smtClean="0"/>
              <a:t>10/20/2014</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990682-4B5C-439A-8987-E87FE35BA7D0}" type="slidenum">
              <a:rPr lang="en-US" smtClean="0"/>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289779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956D34C-432D-4404-81AA-68854DE24AA0}" type="datetimeFigureOut">
              <a:rPr lang="en-US" smtClean="0"/>
              <a:t>10/20/2014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944170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75654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2326283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729125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56D34C-432D-4404-81AA-68854DE24AA0}" type="datetimeFigureOut">
              <a:rPr lang="en-US" smtClean="0"/>
              <a:t>10/20/2014</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074877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56D34C-432D-4404-81AA-68854DE24AA0}" type="datetimeFigureOut">
              <a:rPr lang="en-US" smtClean="0"/>
              <a:t>10/20/2014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4127923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956D34C-432D-4404-81AA-68854DE24AA0}" type="datetimeFigureOut">
              <a:rPr lang="en-US" smtClean="0"/>
              <a:t>10/20/2014</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2228240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956D34C-432D-4404-81AA-68854DE24AA0}" type="datetimeFigureOut">
              <a:rPr lang="en-US" smtClean="0"/>
              <a:t>10/20/2014</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3831087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56D34C-432D-4404-81AA-68854DE24AA0}" type="datetimeFigureOut">
              <a:rPr lang="en-US" smtClean="0"/>
              <a:t>10/20/2014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192271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6D34C-432D-4404-81AA-68854DE24AA0}" type="datetimeFigureOut">
              <a:rPr lang="en-US" smtClean="0"/>
              <a:t>10/20/2014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196299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6D34C-432D-4404-81AA-68854DE24AA0}" type="datetimeFigureOut">
              <a:rPr lang="en-US" smtClean="0"/>
              <a:t>10/20/2014</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990682-4B5C-439A-8987-E87FE35BA7D0}" type="slidenum">
              <a:rPr lang="en-US" smtClean="0"/>
              <a:t>‹#›</a:t>
            </a:fld>
            <a:endParaRPr lang="en-US"/>
          </a:p>
        </p:txBody>
      </p:sp>
    </p:spTree>
    <p:extLst>
      <p:ext uri="{BB962C8B-B14F-4D97-AF65-F5344CB8AC3E}">
        <p14:creationId xmlns:p14="http://schemas.microsoft.com/office/powerpoint/2010/main" val="2256184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749"/>
            <a:ext cx="1952272"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7956D34C-432D-4404-81AA-68854DE24AA0}" type="datetimeFigureOut">
              <a:rPr lang="en-US" smtClean="0"/>
              <a:t>10/20/2014</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F1990682-4B5C-439A-8987-E87FE35BA7D0}" type="slidenum">
              <a:rPr lang="en-US" smtClean="0"/>
              <a:t>‹#›</a:t>
            </a:fld>
            <a:endParaRPr lang="en-US"/>
          </a:p>
        </p:txBody>
      </p:sp>
    </p:spTree>
    <p:extLst>
      <p:ext uri="{BB962C8B-B14F-4D97-AF65-F5344CB8AC3E}">
        <p14:creationId xmlns:p14="http://schemas.microsoft.com/office/powerpoint/2010/main" val="38133097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476672"/>
            <a:ext cx="5904656" cy="5632311"/>
          </a:xfrm>
          <a:prstGeom prst="rect">
            <a:avLst/>
          </a:prstGeom>
          <a:noFill/>
        </p:spPr>
        <p:txBody>
          <a:bodyPr wrap="square" rtlCol="0">
            <a:spAutoFit/>
          </a:bodyPr>
          <a:lstStyle/>
          <a:p>
            <a:pPr algn="ctr"/>
            <a:r>
              <a:rPr lang="fa-IR" sz="7200" b="1" dirty="0" smtClean="0">
                <a:cs typeface="B Titr" panose="00000700000000000000" pitchFamily="2" charset="-78"/>
              </a:rPr>
              <a:t>ایده</a:t>
            </a:r>
          </a:p>
          <a:p>
            <a:pPr algn="ctr"/>
            <a:r>
              <a:rPr lang="fa-IR" sz="7200" b="1" dirty="0" smtClean="0">
                <a:cs typeface="B Titr" panose="00000700000000000000" pitchFamily="2" charset="-78"/>
              </a:rPr>
              <a:t> </a:t>
            </a:r>
            <a:r>
              <a:rPr lang="fa-IR" sz="7200" b="1" dirty="0" smtClean="0">
                <a:solidFill>
                  <a:schemeClr val="accent3">
                    <a:lumMod val="40000"/>
                    <a:lumOff val="60000"/>
                  </a:schemeClr>
                </a:solidFill>
                <a:cs typeface="B Titr" panose="00000700000000000000" pitchFamily="2" charset="-78"/>
              </a:rPr>
              <a:t>تا</a:t>
            </a:r>
          </a:p>
          <a:p>
            <a:pPr algn="ctr"/>
            <a:r>
              <a:rPr lang="fa-IR" sz="7200" b="1" dirty="0" smtClean="0">
                <a:cs typeface="B Titr" panose="00000700000000000000" pitchFamily="2" charset="-78"/>
              </a:rPr>
              <a:t>فرم </a:t>
            </a:r>
          </a:p>
          <a:p>
            <a:pPr algn="ctr"/>
            <a:r>
              <a:rPr lang="fa-IR" sz="7200" b="1" dirty="0" smtClean="0">
                <a:solidFill>
                  <a:schemeClr val="accent3">
                    <a:lumMod val="40000"/>
                    <a:lumOff val="60000"/>
                  </a:schemeClr>
                </a:solidFill>
                <a:cs typeface="B Titr" panose="00000700000000000000" pitchFamily="2" charset="-78"/>
              </a:rPr>
              <a:t>و</a:t>
            </a:r>
          </a:p>
          <a:p>
            <a:pPr algn="ctr"/>
            <a:r>
              <a:rPr lang="fa-IR" sz="7200" b="1" dirty="0" smtClean="0">
                <a:cs typeface="B Titr" panose="00000700000000000000" pitchFamily="2" charset="-78"/>
              </a:rPr>
              <a:t>موضوع طراحی</a:t>
            </a:r>
            <a:endParaRPr lang="en-US" sz="7200" b="1" dirty="0">
              <a:cs typeface="B Titr"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285728"/>
            <a:ext cx="7239178" cy="2308324"/>
          </a:xfrm>
          <a:prstGeom prst="rect">
            <a:avLst/>
          </a:prstGeom>
          <a:noFill/>
        </p:spPr>
        <p:txBody>
          <a:bodyPr wrap="square" rtlCol="0">
            <a:spAutoFit/>
          </a:bodyPr>
          <a:lstStyle/>
          <a:p>
            <a:pPr algn="justLow" rtl="1"/>
            <a:endParaRPr lang="fa-IR" dirty="0"/>
          </a:p>
          <a:p>
            <a:pPr algn="justLow" rtl="1"/>
            <a:r>
              <a:rPr lang="fa-IR" b="1" dirty="0" smtClean="0">
                <a:cs typeface="B Nazanin" panose="00000400000000000000" pitchFamily="2" charset="-78"/>
              </a:rPr>
              <a:t>کانسپچوال آرت یا هنر مفهومی:</a:t>
            </a:r>
          </a:p>
          <a:p>
            <a:pPr algn="justLow" rtl="1"/>
            <a:r>
              <a:rPr lang="fa-IR" b="1" dirty="0" smtClean="0">
                <a:cs typeface="B Nazanin" panose="00000400000000000000" pitchFamily="2" charset="-78"/>
              </a:rPr>
              <a:t>هنرمفهومی اساسا از الگوهای فکری سرچشمه می گیرد ودراین راه از هر وسیله ای وموادی که باذهنیت هنرمند سازگاری داردمدد می جوید.</a:t>
            </a:r>
          </a:p>
          <a:p>
            <a:pPr algn="justLow" rtl="1"/>
            <a:r>
              <a:rPr lang="fa-IR" b="1" dirty="0" smtClean="0">
                <a:cs typeface="B Nazanin" panose="00000400000000000000" pitchFamily="2" charset="-78"/>
              </a:rPr>
              <a:t>درواقع:</a:t>
            </a:r>
          </a:p>
          <a:p>
            <a:pPr algn="justLow" rtl="1"/>
            <a:endParaRPr lang="fa-IR" dirty="0">
              <a:cs typeface="B Nazanin" panose="00000400000000000000" pitchFamily="2" charset="-78"/>
            </a:endParaRPr>
          </a:p>
          <a:p>
            <a:pPr algn="justLow" rtl="1"/>
            <a:r>
              <a:rPr lang="fa-IR" dirty="0" smtClean="0">
                <a:cs typeface="B Nazanin" panose="00000400000000000000" pitchFamily="2" charset="-78"/>
              </a:rPr>
              <a:t>هدف این هنر انتقال مستقیم یک مفهوم یا تصور (معمولا آ گاهی به مکانی یا رویدادی ، یاتصوری فنی از علم وفلسفه است)</a:t>
            </a:r>
            <a:endParaRPr lang="fa-IR"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771800" y="2581476"/>
            <a:ext cx="4045679" cy="38164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7114485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764704"/>
            <a:ext cx="7311186" cy="5539978"/>
          </a:xfrm>
          <a:prstGeom prst="rect">
            <a:avLst/>
          </a:prstGeom>
          <a:noFill/>
        </p:spPr>
        <p:txBody>
          <a:bodyPr wrap="square" rtlCol="0">
            <a:spAutoFit/>
          </a:bodyPr>
          <a:lstStyle/>
          <a:p>
            <a:pPr algn="justLow" rtl="1"/>
            <a:r>
              <a:rPr lang="fa-IR" sz="2400" dirty="0" smtClean="0">
                <a:cs typeface="B Nazanin" panose="00000400000000000000" pitchFamily="2" charset="-78"/>
              </a:rPr>
              <a:t>وهنرمند ابزار عادی این انتقال رابی اهمیت ، ازمیان رفتنی ، عاری از حالت انگیزی ودوراززیباشناسی می پندارد.(که این درست است).</a:t>
            </a:r>
          </a:p>
          <a:p>
            <a:pPr algn="justLow" rtl="1"/>
            <a:r>
              <a:rPr lang="fa-IR" sz="2400" b="1" dirty="0" smtClean="0">
                <a:cs typeface="B Nazanin" panose="00000400000000000000" pitchFamily="2" charset="-78"/>
              </a:rPr>
              <a:t>ابزار برای هنرمند مفهوم پرا بی ارزش است او سعی دارد با هر چیط موجود بتواند مفهوم خود را سریعا انتقال دهد وفریاد بزند.</a:t>
            </a:r>
          </a:p>
          <a:p>
            <a:pPr algn="justLow" rtl="1"/>
            <a:endParaRPr lang="fa-IR" sz="2400" dirty="0">
              <a:cs typeface="B Nazanin" panose="00000400000000000000" pitchFamily="2" charset="-78"/>
            </a:endParaRPr>
          </a:p>
          <a:p>
            <a:pPr algn="justLow" rtl="1"/>
            <a:r>
              <a:rPr lang="fa-IR" sz="2400" b="1" dirty="0" smtClean="0">
                <a:cs typeface="B Nazanin" panose="00000400000000000000" pitchFamily="2" charset="-78"/>
              </a:rPr>
              <a:t>هنرمفهومی به عنوان نمادی از آزادی هنری دردهه های 70و80مطرح شد.</a:t>
            </a:r>
          </a:p>
          <a:p>
            <a:pPr algn="justLow" rtl="1"/>
            <a:endParaRPr lang="fa-IR" sz="2400" dirty="0">
              <a:cs typeface="B Nazanin" panose="00000400000000000000" pitchFamily="2" charset="-78"/>
            </a:endParaRPr>
          </a:p>
          <a:p>
            <a:pPr algn="justLow" rtl="1"/>
            <a:r>
              <a:rPr lang="fa-IR" sz="2400" dirty="0" smtClean="0">
                <a:cs typeface="B Nazanin" panose="00000400000000000000" pitchFamily="2" charset="-78"/>
              </a:rPr>
              <a:t>تاریخچه هنر مفهومی به نطریاتی که هنرمند فرانسوی مارسل دوشان درمورد ایده ونقش آن دریک اثرهنری مطرح کرده باز می گردد.او معتقد است ایده هرکارهنری مهم تر از محصول وفرآورده آن است.</a:t>
            </a:r>
          </a:p>
          <a:p>
            <a:pPr algn="justLow" rtl="1"/>
            <a:endParaRPr lang="fa-IR" sz="2400" dirty="0">
              <a:cs typeface="B Nazanin" panose="00000400000000000000" pitchFamily="2" charset="-78"/>
            </a:endParaRPr>
          </a:p>
          <a:p>
            <a:pPr algn="justLow" rtl="1"/>
            <a:r>
              <a:rPr lang="fa-IR" sz="2400" b="1" dirty="0" smtClean="0">
                <a:cs typeface="B Nazanin" panose="00000400000000000000" pitchFamily="2" charset="-78"/>
              </a:rPr>
              <a:t>حوزه های مختلف هنری:</a:t>
            </a:r>
          </a:p>
          <a:p>
            <a:pPr algn="justLow" rtl="1"/>
            <a:r>
              <a:rPr lang="fa-IR" sz="2400" b="1" dirty="0">
                <a:cs typeface="B Nazanin" panose="00000400000000000000" pitchFamily="2" charset="-78"/>
              </a:rPr>
              <a:t>هنرزمین /هنراجرا/هنربدن/هنرکنشی/هنرچید مان</a:t>
            </a:r>
          </a:p>
          <a:p>
            <a:pPr algn="justLow" rtl="1"/>
            <a:endParaRPr lang="fa-IR"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692696"/>
            <a:ext cx="7239178" cy="2308324"/>
          </a:xfrm>
          <a:prstGeom prst="rect">
            <a:avLst/>
          </a:prstGeom>
          <a:noFill/>
        </p:spPr>
        <p:txBody>
          <a:bodyPr wrap="square" rtlCol="0">
            <a:spAutoFit/>
          </a:bodyPr>
          <a:lstStyle/>
          <a:p>
            <a:pPr algn="justLow" rtl="1"/>
            <a:r>
              <a:rPr lang="fa-IR" b="1" dirty="0">
                <a:cs typeface="B Nazanin" panose="00000400000000000000" pitchFamily="2" charset="-78"/>
              </a:rPr>
              <a:t>وقتی هدف از ایجاد یک کانسپت فوق درپروژه ترکیب اعضا مختلف دریک کل واحد باشد یک معماری می تواند در نهایت پروژه خود را به صورت ترکیبی از چندین کانسپت مختلف بیان دارد این نوع بینش در طراحی راافزایش می نامند.</a:t>
            </a:r>
          </a:p>
          <a:p>
            <a:pPr algn="justLow" rtl="1"/>
            <a:endParaRPr lang="fa-IR" dirty="0">
              <a:cs typeface="B Nazanin" panose="00000400000000000000" pitchFamily="2" charset="-78"/>
            </a:endParaRPr>
          </a:p>
          <a:p>
            <a:pPr algn="justLow" rtl="1"/>
            <a:r>
              <a:rPr lang="fa-IR" b="1" dirty="0" smtClean="0">
                <a:cs typeface="B Nazanin" panose="00000400000000000000" pitchFamily="2" charset="-78"/>
              </a:rPr>
              <a:t>دیدگاه افزایش عبارتند از:</a:t>
            </a:r>
          </a:p>
          <a:p>
            <a:pPr algn="justLow" rtl="1"/>
            <a:r>
              <a:rPr lang="fa-IR" dirty="0" smtClean="0">
                <a:cs typeface="B Nazanin" panose="00000400000000000000" pitchFamily="2" charset="-78"/>
              </a:rPr>
              <a:t>پرداختن به هر بخشی به صورت مجزا با توجه به نیازآن وبه تلاشی برای یافتن یک کانسپت کلی در کانسپچوال مضمون کانسپت وسعت بیشتری دارد وموارد بیشتری در آن می گنجاند ودرنهایت تصاویر بیشتری از پروژه پیش چشم می نهد.</a:t>
            </a:r>
            <a:endParaRPr lang="fa-IR" dirty="0">
              <a:cs typeface="B Nazanin" panose="00000400000000000000" pitchFamily="2" charset="-78"/>
            </a:endParaRPr>
          </a:p>
        </p:txBody>
      </p:sp>
      <p:sp>
        <p:nvSpPr>
          <p:cNvPr id="3" name="TextBox 2"/>
          <p:cNvSpPr txBox="1"/>
          <p:nvPr/>
        </p:nvSpPr>
        <p:spPr>
          <a:xfrm>
            <a:off x="1221824" y="4005064"/>
            <a:ext cx="7565018" cy="2062103"/>
          </a:xfrm>
          <a:prstGeom prst="rect">
            <a:avLst/>
          </a:prstGeom>
          <a:noFill/>
        </p:spPr>
        <p:txBody>
          <a:bodyPr wrap="square" rtlCol="0">
            <a:spAutoFit/>
          </a:bodyPr>
          <a:lstStyle/>
          <a:p>
            <a:pPr algn="justLow" rtl="1"/>
            <a:r>
              <a:rPr lang="fa-IR" sz="3200" b="1" dirty="0" smtClean="0">
                <a:solidFill>
                  <a:schemeClr val="accent6">
                    <a:lumMod val="75000"/>
                  </a:schemeClr>
                </a:solidFill>
                <a:cs typeface="B Titr" panose="00000700000000000000" pitchFamily="2" charset="-78"/>
              </a:rPr>
              <a:t>سناریوی کانسپچوال می تواند مشخص کند که چگونه تمام ایده های با اهمیتی که ممکن است به طور جداگانه بیان شود می توانند به شکل مفصل تری به رشته تحریر در آیند.</a:t>
            </a:r>
            <a:endParaRPr lang="en-US" sz="3200" b="1" dirty="0">
              <a:solidFill>
                <a:schemeClr val="accent6">
                  <a:lumMod val="75000"/>
                </a:schemeClr>
              </a:solidFill>
              <a:cs typeface="B Titr" panose="00000700000000000000" pitchFamily="2" charset="-78"/>
            </a:endParaRPr>
          </a:p>
        </p:txBody>
      </p:sp>
    </p:spTree>
    <p:extLst>
      <p:ext uri="{BB962C8B-B14F-4D97-AF65-F5344CB8AC3E}">
        <p14:creationId xmlns:p14="http://schemas.microsoft.com/office/powerpoint/2010/main" val="4092926040"/>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83768" y="1988840"/>
            <a:ext cx="6080511" cy="707886"/>
          </a:xfrm>
          <a:prstGeom prst="rect">
            <a:avLst/>
          </a:prstGeom>
          <a:noFill/>
        </p:spPr>
        <p:txBody>
          <a:bodyPr wrap="none" rtlCol="1">
            <a:spAutoFit/>
          </a:bodyPr>
          <a:lstStyle/>
          <a:p>
            <a:r>
              <a:rPr lang="fa-IR" sz="4000" dirty="0" smtClean="0">
                <a:cs typeface="B Titr" panose="00000700000000000000" pitchFamily="2" charset="-78"/>
              </a:rPr>
              <a:t>باتشکر از توجه وحوصله شما...!!!</a:t>
            </a:r>
            <a:endParaRPr lang="fa-IR" sz="4000" dirty="0">
              <a:cs typeface="B Titr" panose="00000700000000000000" pitchFamily="2" charset="-78"/>
            </a:endParaRPr>
          </a:p>
        </p:txBody>
      </p:sp>
      <p:sp>
        <p:nvSpPr>
          <p:cNvPr id="4" name="TextBox 3"/>
          <p:cNvSpPr txBox="1"/>
          <p:nvPr/>
        </p:nvSpPr>
        <p:spPr>
          <a:xfrm>
            <a:off x="755576" y="4797152"/>
            <a:ext cx="2036135" cy="707886"/>
          </a:xfrm>
          <a:prstGeom prst="rect">
            <a:avLst/>
          </a:prstGeom>
          <a:noFill/>
        </p:spPr>
        <p:txBody>
          <a:bodyPr wrap="none" rtlCol="1">
            <a:spAutoFit/>
          </a:bodyPr>
          <a:lstStyle/>
          <a:p>
            <a:r>
              <a:rPr lang="fa-IR" sz="4000" dirty="0" smtClean="0">
                <a:cs typeface="B Titr" panose="00000700000000000000" pitchFamily="2" charset="-78"/>
              </a:rPr>
              <a:t>پایان...!!!</a:t>
            </a:r>
            <a:endParaRPr lang="fa-IR" sz="4000" dirty="0">
              <a:cs typeface="B Titr"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920324"/>
            <a:ext cx="7455202" cy="5970865"/>
          </a:xfrm>
          <a:prstGeom prst="rect">
            <a:avLst/>
          </a:prstGeom>
          <a:noFill/>
        </p:spPr>
        <p:txBody>
          <a:bodyPr wrap="square" rtlCol="0">
            <a:spAutoFit/>
          </a:bodyPr>
          <a:lstStyle/>
          <a:p>
            <a:pPr algn="justLow" rtl="1"/>
            <a:endParaRPr lang="fa-IR" sz="2800" dirty="0" smtClean="0">
              <a:cs typeface="B Nazanin" panose="00000400000000000000" pitchFamily="2" charset="-78"/>
            </a:endParaRPr>
          </a:p>
          <a:p>
            <a:pPr algn="justLow" rtl="1"/>
            <a:r>
              <a:rPr lang="fa-IR" sz="2800" dirty="0" smtClean="0">
                <a:cs typeface="B Nazanin" panose="00000400000000000000" pitchFamily="2" charset="-78"/>
              </a:rPr>
              <a:t>ایده ها ، مصالح طراحی هستند و فرمها تبلور فرآیند تولید ، پالایش وتلفیق ایده های خرد وکلان ، برای رسیدن به ساختاری منسجم در معماری است.</a:t>
            </a:r>
          </a:p>
          <a:p>
            <a:pPr algn="justLow" rtl="1"/>
            <a:r>
              <a:rPr lang="fa-IR" sz="2800" dirty="0" smtClean="0">
                <a:cs typeface="B Nazanin" panose="00000400000000000000" pitchFamily="2" charset="-78"/>
              </a:rPr>
              <a:t>به معنای خاص آن ، ساختن ایده مهمتر از ساختن بناست.</a:t>
            </a:r>
          </a:p>
          <a:p>
            <a:pPr algn="justLow" rtl="1"/>
            <a:r>
              <a:rPr lang="fa-IR" sz="2800" dirty="0" smtClean="0">
                <a:cs typeface="B Nazanin" panose="00000400000000000000" pitchFamily="2" charset="-78"/>
              </a:rPr>
              <a:t>تبدیل ایده به فرم ، دانش ومهارت طراح را می طلبد منظور از دانش ، اطلاعات طراح از تکنیک های خلاقیت ، تکنیک های ترکیب ومقوله هایی از این قبیل است از طریق مطالعه بیاموزد.مسئله مهارت پیچیدهتر است وبه ترتیب ذوق و سلیقه وکسب تدریجی ماردراصل براساس ایده هایی مشخص به وجود آمده اند.</a:t>
            </a:r>
          </a:p>
          <a:p>
            <a:pPr algn="justLow" rtl="1"/>
            <a:endParaRPr lang="fa-IR" sz="2800" dirty="0">
              <a:cs typeface="B Titr" panose="00000700000000000000" pitchFamily="2" charset="-78"/>
            </a:endParaRPr>
          </a:p>
          <a:p>
            <a:pPr algn="justLow" rtl="1"/>
            <a:r>
              <a:rPr lang="fa-IR" sz="2800" b="1" dirty="0" smtClean="0">
                <a:cs typeface="B Titr" panose="00000700000000000000" pitchFamily="2" charset="-78"/>
              </a:rPr>
              <a:t>تولید ایده در حقیقت یکی از مهمترین فعالیت های مغز است که کامپیوتر قادر به انجام آن نیست.</a:t>
            </a:r>
          </a:p>
          <a:p>
            <a:pPr algn="justLow" rtl="1"/>
            <a:endParaRPr lang="fa-IR" dirty="0"/>
          </a:p>
        </p:txBody>
      </p:sp>
      <p:sp>
        <p:nvSpPr>
          <p:cNvPr id="3" name="Rounded Rectangle 2"/>
          <p:cNvSpPr/>
          <p:nvPr/>
        </p:nvSpPr>
        <p:spPr>
          <a:xfrm>
            <a:off x="6194554" y="476672"/>
            <a:ext cx="2664296" cy="576064"/>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justLow" rtl="1"/>
            <a:r>
              <a:rPr lang="fa-IR" b="1" dirty="0">
                <a:cs typeface="B Titr" panose="00000700000000000000" pitchFamily="2" charset="-78"/>
              </a:rPr>
              <a:t>ایده تا فرم ومو ضوع </a:t>
            </a:r>
            <a:r>
              <a:rPr lang="fa-IR" b="1" dirty="0" smtClean="0">
                <a:cs typeface="B Titr" panose="00000700000000000000" pitchFamily="2" charset="-78"/>
              </a:rPr>
              <a:t>طراحی</a:t>
            </a:r>
            <a:endParaRPr lang="fa-IR" b="1" dirty="0">
              <a:cs typeface="B Titr"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548680"/>
            <a:ext cx="7383194" cy="5262979"/>
          </a:xfrm>
          <a:prstGeom prst="rect">
            <a:avLst/>
          </a:prstGeom>
          <a:noFill/>
        </p:spPr>
        <p:txBody>
          <a:bodyPr wrap="square" rtlCol="0">
            <a:spAutoFit/>
          </a:bodyPr>
          <a:lstStyle/>
          <a:p>
            <a:pPr algn="justLow" rtl="1"/>
            <a:endParaRPr lang="fa-IR" sz="2400" dirty="0">
              <a:cs typeface="B Titr" panose="00000700000000000000" pitchFamily="2" charset="-78"/>
            </a:endParaRPr>
          </a:p>
          <a:p>
            <a:pPr algn="justLow" rtl="1"/>
            <a:r>
              <a:rPr lang="fa-IR" sz="2400" b="1" dirty="0" smtClean="0">
                <a:cs typeface="B Titr" panose="00000700000000000000" pitchFamily="2" charset="-78"/>
              </a:rPr>
              <a:t>حساس ترین وتعیین کننده ترین مساله در آغاز طراحی تبدیل ایده های اصلی ومحوری پروژه به ساختاری دارای شکل می باشد.</a:t>
            </a:r>
          </a:p>
          <a:p>
            <a:pPr algn="justLow" rtl="1"/>
            <a:endParaRPr lang="fa-IR" sz="2400" dirty="0">
              <a:cs typeface="B Nazanin" panose="00000400000000000000" pitchFamily="2" charset="-78"/>
            </a:endParaRPr>
          </a:p>
          <a:p>
            <a:pPr algn="justLow" rtl="1"/>
            <a:r>
              <a:rPr lang="fa-IR" sz="2400" dirty="0" smtClean="0">
                <a:cs typeface="B Nazanin" panose="00000400000000000000" pitchFamily="2" charset="-78"/>
              </a:rPr>
              <a:t>درمرحله آغازین ممکن است فکر خالص باشد وبا عناصر شناخته شده غیر معماری تصور گردد وسپس به ایده معمارانه ودست آخر به ایده فرمال تبدیل.</a:t>
            </a:r>
          </a:p>
          <a:p>
            <a:pPr algn="justLow" rtl="1"/>
            <a:endParaRPr lang="fa-IR" sz="2400" dirty="0">
              <a:cs typeface="B Nazanin" panose="00000400000000000000" pitchFamily="2" charset="-78"/>
            </a:endParaRPr>
          </a:p>
          <a:p>
            <a:pPr algn="justLow" rtl="1"/>
            <a:r>
              <a:rPr lang="fa-IR" sz="2400" b="1" dirty="0" smtClean="0">
                <a:cs typeface="B Nazanin" panose="00000400000000000000" pitchFamily="2" charset="-78"/>
              </a:rPr>
              <a:t>ایده فرمال با خود فرم متفاوت است زیرا ایده ها می توانند به صور مختلف متبلور شوند.تبلور پیش از آنکه با فرم تعیین نشود با استراتژی طراحی تعیین می شود.</a:t>
            </a:r>
          </a:p>
          <a:p>
            <a:pPr algn="justLow" rtl="1"/>
            <a:endParaRPr lang="fa-IR" sz="2400" dirty="0">
              <a:cs typeface="B Nazanin" panose="00000400000000000000" pitchFamily="2" charset="-78"/>
            </a:endParaRPr>
          </a:p>
          <a:p>
            <a:pPr algn="justLow" rtl="1"/>
            <a:r>
              <a:rPr lang="fa-IR" sz="2400" dirty="0" smtClean="0">
                <a:cs typeface="B Nazanin" panose="00000400000000000000" pitchFamily="2" charset="-78"/>
              </a:rPr>
              <a:t>درنتیجه ممکن است یک ایده یکسان با اتخاذ استراتژی های طراحی متفاوت به دو طرح مختلف بیانجامد از این رو می توان گفت </a:t>
            </a:r>
            <a:r>
              <a:rPr lang="fa-IR" sz="2400" b="1" dirty="0" smtClean="0">
                <a:cs typeface="B Titr" panose="00000700000000000000" pitchFamily="2" charset="-78"/>
              </a:rPr>
              <a:t>ایده ها مصالح طراحی هستند وفرمها تبلور فرآیند تولید.</a:t>
            </a:r>
            <a:endParaRPr lang="en-US" sz="2400" b="1" dirty="0">
              <a:cs typeface="B Titr" panose="00000700000000000000" pitchFamily="2" charset="-78"/>
            </a:endParaRPr>
          </a:p>
        </p:txBody>
      </p:sp>
    </p:spTree>
    <p:extLst>
      <p:ext uri="{BB962C8B-B14F-4D97-AF65-F5344CB8AC3E}">
        <p14:creationId xmlns:p14="http://schemas.microsoft.com/office/powerpoint/2010/main" val="138713176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052736"/>
            <a:ext cx="7383194" cy="5078313"/>
          </a:xfrm>
          <a:prstGeom prst="rect">
            <a:avLst/>
          </a:prstGeom>
          <a:noFill/>
        </p:spPr>
        <p:txBody>
          <a:bodyPr wrap="square" rtlCol="0">
            <a:spAutoFit/>
          </a:bodyPr>
          <a:lstStyle/>
          <a:p>
            <a:pPr algn="justLow" rtl="1"/>
            <a:r>
              <a:rPr lang="fa-IR" b="1" dirty="0" smtClean="0">
                <a:cs typeface="B Titr" panose="00000700000000000000" pitchFamily="2" charset="-78"/>
              </a:rPr>
              <a:t>تبدیل ایده به شکل (فرم)درگرو دو شرط اصلی است:</a:t>
            </a:r>
          </a:p>
          <a:p>
            <a:pPr algn="justLow" rtl="1"/>
            <a:r>
              <a:rPr lang="fa-IR" sz="2400" b="1" dirty="0" smtClean="0">
                <a:cs typeface="B Nazanin" panose="00000400000000000000" pitchFamily="2" charset="-78"/>
              </a:rPr>
              <a:t>قابلیت شکل زایی ایده های نخستین ومهارت ودانش طراح دررابطه با تبدیل ایده به فرم</a:t>
            </a:r>
          </a:p>
          <a:p>
            <a:pPr algn="justLow" rtl="1"/>
            <a:endParaRPr lang="fa-IR" sz="2400" b="1" dirty="0">
              <a:cs typeface="B Nazanin" panose="00000400000000000000" pitchFamily="2" charset="-78"/>
            </a:endParaRPr>
          </a:p>
          <a:p>
            <a:pPr algn="justLow" rtl="1"/>
            <a:r>
              <a:rPr lang="fa-IR" sz="2400" b="1" dirty="0" smtClean="0">
                <a:cs typeface="B Nazanin" panose="00000400000000000000" pitchFamily="2" charset="-78"/>
              </a:rPr>
              <a:t>*نکته:</a:t>
            </a:r>
          </a:p>
          <a:p>
            <a:pPr algn="justLow" rtl="1"/>
            <a:r>
              <a:rPr lang="fa-IR" sz="2400" b="1" dirty="0" smtClean="0">
                <a:cs typeface="B Nazanin" panose="00000400000000000000" pitchFamily="2" charset="-78"/>
              </a:rPr>
              <a:t>درتبدیل ایده به فرم قابلیت شکل زایی ایده است این قابلیت چیزیی نیست که به خودی خود وجود داشته باشد.</a:t>
            </a:r>
          </a:p>
          <a:p>
            <a:pPr algn="justLow" rtl="1"/>
            <a:endParaRPr lang="fa-IR" sz="2400" b="1" dirty="0" smtClean="0">
              <a:cs typeface="B Nazanin" panose="00000400000000000000" pitchFamily="2" charset="-78"/>
            </a:endParaRPr>
          </a:p>
          <a:p>
            <a:pPr algn="justLow" rtl="1"/>
            <a:endParaRPr lang="fa-IR" sz="2400" b="1" dirty="0">
              <a:cs typeface="B Nazanin" panose="00000400000000000000" pitchFamily="2" charset="-78"/>
            </a:endParaRPr>
          </a:p>
          <a:p>
            <a:pPr algn="justLow" rtl="1"/>
            <a:r>
              <a:rPr lang="fa-IR" sz="2400" b="1" dirty="0" smtClean="0">
                <a:cs typeface="B Nazanin" panose="00000400000000000000" pitchFamily="2" charset="-78"/>
              </a:rPr>
              <a:t>قابلیت شکل زایی:</a:t>
            </a:r>
          </a:p>
          <a:p>
            <a:pPr algn="justLow" rtl="1"/>
            <a:r>
              <a:rPr lang="fa-IR" sz="2400" b="1" dirty="0" smtClean="0">
                <a:cs typeface="B Nazanin" panose="00000400000000000000" pitchFamily="2" charset="-78"/>
              </a:rPr>
              <a:t>1.هم به منبع ایده مربوط است    </a:t>
            </a:r>
          </a:p>
          <a:p>
            <a:pPr algn="justLow" rtl="1"/>
            <a:r>
              <a:rPr lang="fa-IR" sz="2400" b="1" dirty="0" smtClean="0">
                <a:cs typeface="B Nazanin" panose="00000400000000000000" pitchFamily="2" charset="-78"/>
              </a:rPr>
              <a:t>       </a:t>
            </a:r>
          </a:p>
          <a:p>
            <a:pPr algn="justLow" rtl="1"/>
            <a:r>
              <a:rPr lang="fa-IR" sz="2400" b="1" dirty="0" smtClean="0">
                <a:cs typeface="B Nazanin" panose="00000400000000000000" pitchFamily="2" charset="-78"/>
              </a:rPr>
              <a:t>2.هم به ذهنیت طراح</a:t>
            </a:r>
            <a:endParaRPr lang="fa-IR" sz="2400" b="1" dirty="0">
              <a:cs typeface="B Nazanin" panose="00000400000000000000" pitchFamily="2" charset="-78"/>
            </a:endParaRPr>
          </a:p>
          <a:p>
            <a:pPr algn="justLow" rtl="1"/>
            <a:endParaRPr lang="fa-IR" dirty="0" smtClean="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548680"/>
            <a:ext cx="7455202" cy="5909310"/>
          </a:xfrm>
          <a:prstGeom prst="rect">
            <a:avLst/>
          </a:prstGeom>
          <a:noFill/>
        </p:spPr>
        <p:txBody>
          <a:bodyPr wrap="square" rtlCol="0">
            <a:spAutoFit/>
          </a:bodyPr>
          <a:lstStyle/>
          <a:p>
            <a:pPr algn="justLow" rtl="1"/>
            <a:r>
              <a:rPr lang="fa-IR" sz="2000" b="1" dirty="0" smtClean="0">
                <a:cs typeface="B Nazanin" panose="00000400000000000000" pitchFamily="2" charset="-78"/>
              </a:rPr>
              <a:t>معماری از هیچ بوجود نمی آید.ذهنیت یک طراح وتفکرات واندیشه های وی مهمترین عامل در پیدایش یک اثر معماری محسوب می شود زیرا تمام عوامل موثر برشکل گیری معماری واطلاعات مربوط به طراحی می بایست درذهن طراح ارزیابی ، طبقه بندی وتجزیه وتحلیل شوند.ودرنهایت درقالب یک طرح معماری به مقوله های عینی وقابل تجزیه تبدیل می کردند.</a:t>
            </a:r>
          </a:p>
          <a:p>
            <a:pPr algn="justLow" rtl="1"/>
            <a:endParaRPr lang="fa-IR" sz="2800" b="1" dirty="0">
              <a:solidFill>
                <a:schemeClr val="accent6">
                  <a:lumMod val="75000"/>
                </a:schemeClr>
              </a:solidFill>
              <a:cs typeface="B Nazanin" panose="00000400000000000000" pitchFamily="2" charset="-78"/>
            </a:endParaRPr>
          </a:p>
          <a:p>
            <a:pPr algn="justLow" rtl="1"/>
            <a:r>
              <a:rPr lang="fa-IR" sz="2800" b="1" dirty="0" smtClean="0">
                <a:solidFill>
                  <a:schemeClr val="accent6">
                    <a:lumMod val="75000"/>
                  </a:schemeClr>
                </a:solidFill>
                <a:cs typeface="B Titr" panose="00000700000000000000" pitchFamily="2" charset="-78"/>
              </a:rPr>
              <a:t>آنچه که دهنیت یک معماری رامی سازد ایده هایی است که اواز موضوعات مختلف مرتبط با طراح در ذهن خود پرورانده است.ودرنهایت این ایده هستند که طی روندی معین به فرم ها وفضاهای معماری تبدیل می شوند که ماروزانه با آنها سر وکارداریم.</a:t>
            </a:r>
          </a:p>
          <a:p>
            <a:pPr algn="justLow" rtl="1"/>
            <a:endParaRPr lang="fa-IR" sz="2800" b="1" dirty="0">
              <a:cs typeface="B Nazanin" panose="00000400000000000000" pitchFamily="2" charset="-78"/>
            </a:endParaRPr>
          </a:p>
          <a:p>
            <a:pPr algn="justLow" rtl="1"/>
            <a:r>
              <a:rPr lang="fa-IR" sz="2800" b="1" dirty="0" smtClean="0">
                <a:cs typeface="B Titr" panose="00000700000000000000" pitchFamily="2" charset="-78"/>
              </a:rPr>
              <a:t>ایده:</a:t>
            </a:r>
          </a:p>
          <a:p>
            <a:pPr algn="justLow" rtl="1"/>
            <a:r>
              <a:rPr lang="fa-IR" b="1" dirty="0" smtClean="0">
                <a:cs typeface="B Nazanin" panose="00000400000000000000" pitchFamily="2" charset="-78"/>
              </a:rPr>
              <a:t>از کلمه یونانی </a:t>
            </a:r>
            <a:r>
              <a:rPr lang="en-US" b="1" dirty="0" smtClean="0">
                <a:cs typeface="B Nazanin" panose="00000400000000000000" pitchFamily="2" charset="-78"/>
              </a:rPr>
              <a:t>idea</a:t>
            </a:r>
            <a:r>
              <a:rPr lang="fa-IR" b="1" dirty="0" smtClean="0">
                <a:cs typeface="B Nazanin" panose="00000400000000000000" pitchFamily="2" charset="-78"/>
              </a:rPr>
              <a:t> از کلمه یونانی </a:t>
            </a:r>
            <a:r>
              <a:rPr lang="en-US" b="1" dirty="0" err="1" smtClean="0">
                <a:cs typeface="B Nazanin" panose="00000400000000000000" pitchFamily="2" charset="-78"/>
              </a:rPr>
              <a:t>eidos</a:t>
            </a:r>
            <a:r>
              <a:rPr lang="fa-IR" b="1" dirty="0" smtClean="0">
                <a:cs typeface="B Nazanin" panose="00000400000000000000" pitchFamily="2" charset="-78"/>
              </a:rPr>
              <a:t> به معنی دیدن شیء مرئی گرفته واولین بار در آرای افلاطون طرح مطرح گردیده است.</a:t>
            </a:r>
          </a:p>
          <a:p>
            <a:pPr algn="justLow" rtl="1"/>
            <a:endParaRPr lang="fa-IR" dirty="0" smtClean="0"/>
          </a:p>
        </p:txBody>
      </p:sp>
    </p:spTree>
    <p:extLst>
      <p:ext uri="{BB962C8B-B14F-4D97-AF65-F5344CB8AC3E}">
        <p14:creationId xmlns:p14="http://schemas.microsoft.com/office/powerpoint/2010/main" val="410060366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302359"/>
            <a:ext cx="7383194" cy="6309420"/>
          </a:xfrm>
          <a:prstGeom prst="rect">
            <a:avLst/>
          </a:prstGeom>
          <a:noFill/>
        </p:spPr>
        <p:txBody>
          <a:bodyPr wrap="square" rtlCol="0">
            <a:spAutoFit/>
          </a:bodyPr>
          <a:lstStyle/>
          <a:p>
            <a:pPr algn="justLow" rtl="1"/>
            <a:r>
              <a:rPr lang="fa-IR" sz="2000" dirty="0" smtClean="0">
                <a:cs typeface="B Nazanin" panose="00000400000000000000" pitchFamily="2" charset="-78"/>
              </a:rPr>
              <a:t>ایده حاصل دانش ، تفکر ، آگاهی و دانسته های موجود در ذهن طراح و درارتباط مستقیم با جهان پیرامون وی است اطلاعاتی که از جهان بیرون توسط حواس کسب می شوند وبه ذهن می رسند نقش مهمی در پیدایش ایده ایفا می کنند.</a:t>
            </a:r>
          </a:p>
          <a:p>
            <a:pPr algn="justLow" rtl="1"/>
            <a:endParaRPr lang="fa-IR" sz="2000" dirty="0" smtClean="0">
              <a:solidFill>
                <a:schemeClr val="accent6">
                  <a:lumMod val="75000"/>
                </a:schemeClr>
              </a:solidFill>
              <a:cs typeface="B Nazanin" panose="00000400000000000000" pitchFamily="2" charset="-78"/>
            </a:endParaRPr>
          </a:p>
          <a:p>
            <a:pPr algn="justLow" rtl="1"/>
            <a:r>
              <a:rPr lang="fa-IR" sz="2800" b="1" dirty="0" smtClean="0">
                <a:solidFill>
                  <a:schemeClr val="accent6">
                    <a:lumMod val="75000"/>
                  </a:schemeClr>
                </a:solidFill>
                <a:cs typeface="B Titr" panose="00000700000000000000" pitchFamily="2" charset="-78"/>
              </a:rPr>
              <a:t>جان لاک:</a:t>
            </a:r>
          </a:p>
          <a:p>
            <a:pPr algn="justLow" rtl="1"/>
            <a:endParaRPr lang="fa-IR" sz="2800" dirty="0" smtClean="0">
              <a:solidFill>
                <a:schemeClr val="accent6">
                  <a:lumMod val="75000"/>
                </a:schemeClr>
              </a:solidFill>
              <a:cs typeface="B Titr" panose="00000700000000000000" pitchFamily="2" charset="-78"/>
            </a:endParaRPr>
          </a:p>
          <a:p>
            <a:pPr algn="justLow" rtl="1"/>
            <a:r>
              <a:rPr lang="fa-IR" sz="2800" b="1" dirty="0" smtClean="0">
                <a:solidFill>
                  <a:schemeClr val="accent6">
                    <a:lumMod val="75000"/>
                  </a:schemeClr>
                </a:solidFill>
                <a:cs typeface="B Titr" panose="00000700000000000000" pitchFamily="2" charset="-78"/>
              </a:rPr>
              <a:t>ایده از عملیات ذهن بر محسوسات پدید می آید.</a:t>
            </a:r>
          </a:p>
          <a:p>
            <a:pPr algn="justLow" rtl="1"/>
            <a:endParaRPr lang="fa-IR" sz="2000" dirty="0">
              <a:cs typeface="B Nazanin" panose="00000400000000000000" pitchFamily="2" charset="-78"/>
            </a:endParaRPr>
          </a:p>
          <a:p>
            <a:pPr algn="justLow" rtl="1"/>
            <a:r>
              <a:rPr lang="fa-IR" sz="2000" b="1" dirty="0" smtClean="0">
                <a:cs typeface="B Nazanin" panose="00000400000000000000" pitchFamily="2" charset="-78"/>
              </a:rPr>
              <a:t>منابع ایده همه جا در میان اشیاء روزمره زندگی ، در طبیعت ، درعلوم مختلف ، درمعماری تاریخی وخصوصا در برنامه .محیط سایت وجود دارند.</a:t>
            </a:r>
          </a:p>
          <a:p>
            <a:pPr algn="justLow" rtl="1"/>
            <a:r>
              <a:rPr lang="fa-IR" sz="2000" b="1" dirty="0" smtClean="0">
                <a:cs typeface="B Nazanin" panose="00000400000000000000" pitchFamily="2" charset="-78"/>
              </a:rPr>
              <a:t>اما:</a:t>
            </a:r>
          </a:p>
          <a:p>
            <a:pPr algn="justLow" rtl="1"/>
            <a:r>
              <a:rPr lang="fa-IR" sz="2000" b="1" dirty="0" smtClean="0">
                <a:cs typeface="B Nazanin" panose="00000400000000000000" pitchFamily="2" charset="-78"/>
              </a:rPr>
              <a:t>یک دهن خلاق وکنجکاو نسبت به اطلاعات موجود در پیرامون است که می تواند ایده های خلاقانه ای راابداع کند ازاین رو جمع آوری اطلاعات که در معماری به میزان قابل بصری هستند واغلب از مشاهده شرایط محیطی پروژه بدست می آیند نقش مهمی در شکل گیری ایده های معمارانه دارد.</a:t>
            </a:r>
          </a:p>
          <a:p>
            <a:pPr algn="justLow" rtl="1"/>
            <a:endParaRPr lang="fa-IR" sz="2000" dirty="0">
              <a:cs typeface="B Nazanin" panose="00000400000000000000" pitchFamily="2" charset="-78"/>
            </a:endParaRPr>
          </a:p>
          <a:p>
            <a:pPr algn="justLow" rtl="1"/>
            <a:r>
              <a:rPr lang="fa-IR" sz="2000" dirty="0" smtClean="0">
                <a:cs typeface="B Nazanin" panose="00000400000000000000" pitchFamily="2" charset="-78"/>
              </a:rPr>
              <a:t>معماری همواره با مسائل مختلفی سرو کار دارد وعوامل موثر برشکل گیری پروژه  بی شمارند دراین میان کار اصلی معمار یاقتن جوهر منحصر به فرد ومساله ای اصلی هر پروژه  وپاسخگویی به آن باید یک ایده قوی است ازاین طریق است که ایده تولید می شود.</a:t>
            </a:r>
          </a:p>
        </p:txBody>
      </p:sp>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548680"/>
            <a:ext cx="7383194" cy="3508653"/>
          </a:xfrm>
          <a:prstGeom prst="rect">
            <a:avLst/>
          </a:prstGeom>
          <a:noFill/>
        </p:spPr>
        <p:txBody>
          <a:bodyPr wrap="square" rtlCol="0">
            <a:spAutoFit/>
          </a:bodyPr>
          <a:lstStyle/>
          <a:p>
            <a:pPr algn="justLow" rtl="1"/>
            <a:r>
              <a:rPr lang="en-US" sz="2800" b="1" dirty="0" smtClean="0">
                <a:solidFill>
                  <a:schemeClr val="accent6">
                    <a:lumMod val="75000"/>
                  </a:schemeClr>
                </a:solidFill>
                <a:cs typeface="B Titr" panose="00000700000000000000" pitchFamily="2" charset="-78"/>
              </a:rPr>
              <a:t>Concept</a:t>
            </a:r>
            <a:r>
              <a:rPr lang="fa-IR" sz="2800" b="1" dirty="0" smtClean="0">
                <a:solidFill>
                  <a:schemeClr val="accent6">
                    <a:lumMod val="75000"/>
                  </a:schemeClr>
                </a:solidFill>
                <a:cs typeface="B Titr" panose="00000700000000000000" pitchFamily="2" charset="-78"/>
              </a:rPr>
              <a:t>(کانسپت):</a:t>
            </a:r>
          </a:p>
          <a:p>
            <a:pPr algn="justLow" rtl="1"/>
            <a:r>
              <a:rPr lang="fa-IR" sz="2800" b="1" dirty="0" smtClean="0">
                <a:solidFill>
                  <a:schemeClr val="accent6">
                    <a:lumMod val="75000"/>
                  </a:schemeClr>
                </a:solidFill>
                <a:cs typeface="B Titr" panose="00000700000000000000" pitchFamily="2" charset="-78"/>
              </a:rPr>
              <a:t>مفهوم ، موضوع درک شده ، تصور ازپیش تعیین شده در ذهن که باید به تحقق برسد.</a:t>
            </a:r>
          </a:p>
          <a:p>
            <a:pPr algn="justLow" rtl="1"/>
            <a:endParaRPr lang="fa-IR" sz="2400" b="1" dirty="0">
              <a:cs typeface="B Nazanin" panose="00000400000000000000" pitchFamily="2" charset="-78"/>
            </a:endParaRPr>
          </a:p>
          <a:p>
            <a:pPr algn="justLow" rtl="1"/>
            <a:r>
              <a:rPr lang="fa-IR" sz="2400" b="1" dirty="0" smtClean="0">
                <a:cs typeface="B Nazanin" panose="00000400000000000000" pitchFamily="2" charset="-78"/>
              </a:rPr>
              <a:t>واژه کانسپت جدید ومحصول مدرنیسم است تفاوت دو واژ ه کانسپت وایده دراین است که ایده تنها صورت ذهنی است وکلی است اما کانسپت صورتی است که تحقق می یابد وتا حدی به عینیت نزدیک تر است.</a:t>
            </a:r>
          </a:p>
          <a:p>
            <a:pPr algn="justLow" rtl="1"/>
            <a:endParaRPr lang="fa-IR" dirty="0"/>
          </a:p>
        </p:txBody>
      </p:sp>
      <p:pic>
        <p:nvPicPr>
          <p:cNvPr id="3" name="Picture 2"/>
          <p:cNvPicPr>
            <a:picLocks noChangeAspect="1"/>
          </p:cNvPicPr>
          <p:nvPr/>
        </p:nvPicPr>
        <p:blipFill>
          <a:blip r:embed="rId2"/>
          <a:stretch>
            <a:fillRect/>
          </a:stretch>
        </p:blipFill>
        <p:spPr>
          <a:xfrm>
            <a:off x="3059832" y="3573016"/>
            <a:ext cx="3888432" cy="28403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357166"/>
            <a:ext cx="7383194" cy="6370975"/>
          </a:xfrm>
          <a:prstGeom prst="rect">
            <a:avLst/>
          </a:prstGeom>
          <a:noFill/>
        </p:spPr>
        <p:txBody>
          <a:bodyPr wrap="square" rtlCol="0">
            <a:spAutoFit/>
          </a:bodyPr>
          <a:lstStyle/>
          <a:p>
            <a:pPr algn="justLow" rtl="1"/>
            <a:r>
              <a:rPr lang="fa-IR" sz="2400" b="1" dirty="0" smtClean="0">
                <a:solidFill>
                  <a:schemeClr val="accent6">
                    <a:lumMod val="75000"/>
                  </a:schemeClr>
                </a:solidFill>
                <a:cs typeface="B Titr" panose="00000700000000000000" pitchFamily="2" charset="-78"/>
              </a:rPr>
              <a:t>کانسپت معماری پرارزش ترین بخش از کار معماری قلمداد می شود وملاک اصلی ارزیابی قدرت وضعف معماری امروز در جهان به شمار می رود.</a:t>
            </a:r>
          </a:p>
          <a:p>
            <a:pPr algn="justLow" rtl="1"/>
            <a:endParaRPr lang="fa-IR" sz="2400" dirty="0">
              <a:cs typeface="B Nazanin" panose="00000400000000000000" pitchFamily="2" charset="-78"/>
            </a:endParaRPr>
          </a:p>
          <a:p>
            <a:pPr algn="justLow" rtl="1"/>
            <a:r>
              <a:rPr lang="fa-IR" sz="2400" dirty="0" smtClean="0">
                <a:cs typeface="B Nazanin" panose="00000400000000000000" pitchFamily="2" charset="-78"/>
              </a:rPr>
              <a:t>لازم بذکر است که لزومی برپیچیدگی وعمق در کانسپت معماری نیست ، چه بسا کانسپت های ارزشمندی که برایده خیلی ساده بنا شده اند.</a:t>
            </a:r>
          </a:p>
          <a:p>
            <a:pPr algn="justLow" rtl="1"/>
            <a:endParaRPr lang="fa-IR" sz="2400" dirty="0">
              <a:cs typeface="B Nazanin" panose="00000400000000000000" pitchFamily="2" charset="-78"/>
            </a:endParaRPr>
          </a:p>
          <a:p>
            <a:pPr algn="justLow" rtl="1"/>
            <a:r>
              <a:rPr lang="fa-IR" sz="2400" b="1" dirty="0" smtClean="0">
                <a:cs typeface="B Titr" panose="00000700000000000000" pitchFamily="2" charset="-78"/>
              </a:rPr>
              <a:t>برای تعیین ارزش کانسپت در معماری باید سه نکته را مورد بررسی قرار داد:</a:t>
            </a:r>
          </a:p>
          <a:p>
            <a:pPr algn="justLow" rtl="1"/>
            <a:r>
              <a:rPr lang="fa-IR" sz="2400" dirty="0" smtClean="0">
                <a:cs typeface="B Nazanin" panose="00000400000000000000" pitchFamily="2" charset="-78"/>
              </a:rPr>
              <a:t>1.ایده وتفکر معمار که براساس آن پروسه طراحی صورت گرفته است.</a:t>
            </a:r>
          </a:p>
          <a:p>
            <a:pPr algn="justLow" rtl="1"/>
            <a:r>
              <a:rPr lang="fa-IR" sz="2400" dirty="0" smtClean="0">
                <a:cs typeface="B Nazanin" panose="00000400000000000000" pitchFamily="2" charset="-78"/>
              </a:rPr>
              <a:t>2.توانایی معمار در نحوه پردازش کانسپت</a:t>
            </a:r>
          </a:p>
          <a:p>
            <a:pPr algn="justLow" rtl="1"/>
            <a:r>
              <a:rPr lang="fa-IR" sz="2400" dirty="0" smtClean="0">
                <a:cs typeface="B Nazanin" panose="00000400000000000000" pitchFamily="2" charset="-78"/>
              </a:rPr>
              <a:t>3.دانش معمارواحاطه کامل او بر معماری</a:t>
            </a:r>
          </a:p>
          <a:p>
            <a:pPr algn="justLow" rtl="1"/>
            <a:endParaRPr lang="fa-IR" sz="2400" dirty="0">
              <a:cs typeface="B Nazanin" panose="00000400000000000000" pitchFamily="2" charset="-78"/>
            </a:endParaRPr>
          </a:p>
          <a:p>
            <a:pPr algn="justLow" rtl="1"/>
            <a:r>
              <a:rPr lang="fa-IR" sz="2400" b="1" dirty="0" smtClean="0">
                <a:cs typeface="B Nazanin" panose="00000400000000000000" pitchFamily="2" charset="-78"/>
              </a:rPr>
              <a:t>هرکانسپتی می باید شرایط زیراراطی کند تابه تکامل برسد:</a:t>
            </a:r>
          </a:p>
          <a:p>
            <a:pPr algn="justLow" rtl="1"/>
            <a:endParaRPr lang="fa-IR" sz="2400" dirty="0">
              <a:cs typeface="B Nazanin" panose="00000400000000000000" pitchFamily="2" charset="-78"/>
            </a:endParaRPr>
          </a:p>
          <a:p>
            <a:pPr algn="justLow" rtl="1"/>
            <a:r>
              <a:rPr lang="fa-IR" sz="2400" b="1" dirty="0" smtClean="0">
                <a:cs typeface="B Nazanin" panose="00000400000000000000" pitchFamily="2" charset="-78"/>
              </a:rPr>
              <a:t>یعنی ساختاری داشته باشد که درطول زمان حرکت کرده وتغییراتی دران ایجاد شود وآن تغییرات منجر به تکامل آن کانسپت گردد.</a:t>
            </a:r>
          </a:p>
        </p:txBody>
      </p:sp>
    </p:spTree>
    <p:extLst>
      <p:ext uri="{BB962C8B-B14F-4D97-AF65-F5344CB8AC3E}">
        <p14:creationId xmlns:p14="http://schemas.microsoft.com/office/powerpoint/2010/main" val="40154996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692696"/>
            <a:ext cx="7311186" cy="5632311"/>
          </a:xfrm>
          <a:prstGeom prst="rect">
            <a:avLst/>
          </a:prstGeom>
          <a:noFill/>
        </p:spPr>
        <p:txBody>
          <a:bodyPr wrap="square" rtlCol="0">
            <a:spAutoFit/>
          </a:bodyPr>
          <a:lstStyle/>
          <a:p>
            <a:pPr algn="justLow" rtl="1"/>
            <a:r>
              <a:rPr lang="fa-IR" sz="2400" b="1" dirty="0" smtClean="0">
                <a:cs typeface="B Nazanin" panose="00000400000000000000" pitchFamily="2" charset="-78"/>
              </a:rPr>
              <a:t>طراحی یعنی دید جدید ، طراحی یک امر کلی است که باید از فرهنگ ناشی شود فرهنگ است که خلاقیت ایجاد می کند وخلاقیت وابسته وموازی با کانسپت است.</a:t>
            </a:r>
          </a:p>
          <a:p>
            <a:pPr algn="justLow" rtl="1"/>
            <a:endParaRPr lang="fa-IR" sz="2400" b="1" dirty="0">
              <a:cs typeface="B Nazanin" panose="00000400000000000000" pitchFamily="2" charset="-78"/>
            </a:endParaRPr>
          </a:p>
          <a:p>
            <a:pPr algn="justLow" rtl="1"/>
            <a:r>
              <a:rPr lang="fa-IR" sz="2400" b="1" dirty="0" smtClean="0">
                <a:cs typeface="B Titr" panose="00000700000000000000" pitchFamily="2" charset="-78"/>
              </a:rPr>
              <a:t>کانسپت ها </a:t>
            </a:r>
            <a:r>
              <a:rPr lang="fa-IR" sz="2400" b="1" dirty="0" smtClean="0">
                <a:cs typeface="B Nazanin" panose="00000400000000000000" pitchFamily="2" charset="-78"/>
              </a:rPr>
              <a:t>بیشتر در مورد چیزهایی که مورد توافق همه است حاصل می شود .یعنی به عبارتی وابسته به فرهنگ وساختارهای ذهنی انان می باشد.</a:t>
            </a:r>
          </a:p>
          <a:p>
            <a:pPr algn="justLow" rtl="1"/>
            <a:endParaRPr lang="fa-IR" sz="2400" dirty="0">
              <a:cs typeface="B Nazanin" panose="00000400000000000000" pitchFamily="2" charset="-78"/>
            </a:endParaRPr>
          </a:p>
          <a:p>
            <a:pPr algn="justLow" rtl="1"/>
            <a:r>
              <a:rPr lang="fa-IR" sz="2400" b="1" dirty="0" smtClean="0">
                <a:cs typeface="B Nazanin" panose="00000400000000000000" pitchFamily="2" charset="-78"/>
              </a:rPr>
              <a:t>ساختاربرمفهوم برگرفته از محیط اثر نهاده وسپس در ذهن ادراک می شوند.</a:t>
            </a:r>
          </a:p>
          <a:p>
            <a:pPr algn="justLow" rtl="1"/>
            <a:endParaRPr lang="fa-IR" sz="2400" dirty="0">
              <a:solidFill>
                <a:schemeClr val="accent6">
                  <a:lumMod val="75000"/>
                </a:schemeClr>
              </a:solidFill>
              <a:cs typeface="B Nazanin" panose="00000400000000000000" pitchFamily="2" charset="-78"/>
            </a:endParaRPr>
          </a:p>
          <a:p>
            <a:pPr algn="justLow" rtl="1"/>
            <a:r>
              <a:rPr lang="fa-IR" sz="2400" b="1" dirty="0" smtClean="0">
                <a:solidFill>
                  <a:schemeClr val="accent6">
                    <a:lumMod val="75000"/>
                  </a:schemeClr>
                </a:solidFill>
                <a:cs typeface="B Titr" panose="00000700000000000000" pitchFamily="2" charset="-78"/>
              </a:rPr>
              <a:t>در زمینه تقویت مهارت کانسپت سازی سه مانع وجود دارد:</a:t>
            </a:r>
          </a:p>
          <a:p>
            <a:pPr algn="justLow" rtl="1"/>
            <a:r>
              <a:rPr lang="fa-IR" sz="2400" b="1" dirty="0" smtClean="0">
                <a:cs typeface="B Nazanin" panose="00000400000000000000" pitchFamily="2" charset="-78"/>
              </a:rPr>
              <a:t>1.چگونگی برقراری ارتباط</a:t>
            </a:r>
          </a:p>
          <a:p>
            <a:pPr algn="justLow" rtl="1"/>
            <a:r>
              <a:rPr lang="fa-IR" sz="2400" b="1" dirty="0" smtClean="0">
                <a:cs typeface="B Nazanin" panose="00000400000000000000" pitchFamily="2" charset="-78"/>
              </a:rPr>
              <a:t>2.کمبود تجربه</a:t>
            </a:r>
          </a:p>
          <a:p>
            <a:pPr algn="justLow" rtl="1"/>
            <a:r>
              <a:rPr lang="fa-IR" sz="2400" b="1" dirty="0" smtClean="0">
                <a:cs typeface="B Nazanin" panose="00000400000000000000" pitchFamily="2" charset="-78"/>
              </a:rPr>
              <a:t>3.برقراری سلسله مراتب</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115</TotalTime>
  <Words>1175</Words>
  <Application>Microsoft Office PowerPoint</Application>
  <PresentationFormat>On-screen Show (4:3)</PresentationFormat>
  <Paragraphs>96</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B Nazanin</vt:lpstr>
      <vt:lpstr>B Titr</vt:lpstr>
      <vt:lpstr>Century Gothic</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mohsen</dc:creator>
  <cp:lastModifiedBy>iranzamin1</cp:lastModifiedBy>
  <cp:revision>29</cp:revision>
  <dcterms:created xsi:type="dcterms:W3CDTF">2014-05-22T14:27:55Z</dcterms:created>
  <dcterms:modified xsi:type="dcterms:W3CDTF">2014-10-20T08:49:51Z</dcterms:modified>
</cp:coreProperties>
</file>